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6"/>
  </p:notesMasterIdLst>
  <p:sldIdLst>
    <p:sldId id="336" r:id="rId2"/>
    <p:sldId id="337" r:id="rId3"/>
    <p:sldId id="338" r:id="rId4"/>
    <p:sldId id="339" r:id="rId5"/>
    <p:sldId id="340" r:id="rId6"/>
    <p:sldId id="341" r:id="rId7"/>
    <p:sldId id="344" r:id="rId8"/>
    <p:sldId id="342" r:id="rId9"/>
    <p:sldId id="285" r:id="rId10"/>
    <p:sldId id="283" r:id="rId11"/>
    <p:sldId id="317" r:id="rId12"/>
    <p:sldId id="346" r:id="rId13"/>
    <p:sldId id="309" r:id="rId14"/>
    <p:sldId id="310" r:id="rId15"/>
    <p:sldId id="345" r:id="rId16"/>
    <p:sldId id="311" r:id="rId17"/>
    <p:sldId id="347" r:id="rId18"/>
    <p:sldId id="312" r:id="rId19"/>
    <p:sldId id="314" r:id="rId20"/>
    <p:sldId id="315" r:id="rId21"/>
    <p:sldId id="318" r:id="rId22"/>
    <p:sldId id="348" r:id="rId23"/>
    <p:sldId id="260" r:id="rId24"/>
    <p:sldId id="262" r:id="rId25"/>
    <p:sldId id="349" r:id="rId26"/>
    <p:sldId id="302" r:id="rId27"/>
    <p:sldId id="303" r:id="rId28"/>
    <p:sldId id="304" r:id="rId29"/>
    <p:sldId id="350" r:id="rId30"/>
    <p:sldId id="305" r:id="rId31"/>
    <p:sldId id="306" r:id="rId32"/>
    <p:sldId id="307" r:id="rId33"/>
    <p:sldId id="308" r:id="rId34"/>
    <p:sldId id="263" r:id="rId35"/>
    <p:sldId id="319" r:id="rId36"/>
    <p:sldId id="328" r:id="rId37"/>
    <p:sldId id="329" r:id="rId38"/>
    <p:sldId id="327" r:id="rId39"/>
    <p:sldId id="330" r:id="rId40"/>
    <p:sldId id="320" r:id="rId41"/>
    <p:sldId id="331" r:id="rId42"/>
    <p:sldId id="323" r:id="rId43"/>
    <p:sldId id="324" r:id="rId44"/>
    <p:sldId id="321" r:id="rId45"/>
    <p:sldId id="264" r:id="rId46"/>
    <p:sldId id="268" r:id="rId47"/>
    <p:sldId id="286" r:id="rId48"/>
    <p:sldId id="257" r:id="rId49"/>
    <p:sldId id="289" r:id="rId50"/>
    <p:sldId id="334" r:id="rId51"/>
    <p:sldId id="332" r:id="rId52"/>
    <p:sldId id="333" r:id="rId53"/>
    <p:sldId id="269" r:id="rId54"/>
    <p:sldId id="290" r:id="rId55"/>
    <p:sldId id="276" r:id="rId56"/>
    <p:sldId id="277" r:id="rId57"/>
    <p:sldId id="278" r:id="rId58"/>
    <p:sldId id="279" r:id="rId59"/>
    <p:sldId id="280" r:id="rId60"/>
    <p:sldId id="281" r:id="rId61"/>
    <p:sldId id="335" r:id="rId62"/>
    <p:sldId id="261" r:id="rId63"/>
    <p:sldId id="287" r:id="rId64"/>
    <p:sldId id="313"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41" autoAdjust="0"/>
  </p:normalViewPr>
  <p:slideViewPr>
    <p:cSldViewPr>
      <p:cViewPr>
        <p:scale>
          <a:sx n="66" d="100"/>
          <a:sy n="66" d="100"/>
        </p:scale>
        <p:origin x="-1506" y="-78"/>
      </p:cViewPr>
      <p:guideLst>
        <p:guide orient="horz" pos="2160"/>
        <p:guide pos="2880"/>
      </p:guideLst>
    </p:cSldViewPr>
  </p:slideViewPr>
  <p:notesTextViewPr>
    <p:cViewPr>
      <p:scale>
        <a:sx n="100" d="100"/>
        <a:sy n="100" d="100"/>
      </p:scale>
      <p:origin x="0" y="18"/>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24</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26</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27</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28</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30</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31</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32</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34</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10</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36</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37</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38</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39</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41</a:t>
            </a:fld>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42</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43</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45</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46</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47</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48</a:t>
            </a:fld>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49</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“Let’s say, as a regional manager, you select a specific branch in Boston, and through a better understanding of its trade area you can assess its relative performance,” says Clarence </a:t>
            </a:r>
            <a:r>
              <a:rPr lang="en-US" dirty="0" err="1" smtClean="0"/>
              <a:t>Hempfield</a:t>
            </a:r>
            <a:r>
              <a:rPr lang="en-US" dirty="0" smtClean="0"/>
              <a:t>, director of product management for Pitney Bowes. “Based on an understanding of the demographic profile of the area which suggests that there is $100 million worth of potential business in the area, but the branch is only generating $25 million. Further evaluation can be conducted to better understand this shortfall. The regional manager could re-evaluate local leadership, the mix of products/services offered in that branch, better understand competitive positions within the market, and/or reassess the targets for that branch.”</a:t>
            </a:r>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 </a:t>
            </a:r>
            <a:r>
              <a:rPr lang="en-US" dirty="0" err="1" smtClean="0"/>
              <a:t>Hempfield</a:t>
            </a:r>
            <a:r>
              <a:rPr lang="en-US" dirty="0" smtClean="0"/>
              <a:t> says. “Part of the way they can do that is to give consumers incentives to shop at those retailers. Understanding where customers routinely shop and the types of products they routinely buy, enables the financial institution to make targeted offers that create an incentive for the consumer to shop within its network of retailers, while utilizing their credit/debit card.”</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51</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53</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54</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55</a:t>
            </a:fld>
            <a:endParaRPr lang="en-GB"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r>
              <a:rPr lang="en-US" dirty="0" smtClean="0"/>
              <a:t>Using 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56</a:t>
            </a:fld>
            <a:endParaRPr lang="en-GB"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Whether CSPs are using big data to support their core</a:t>
            </a:r>
          </a:p>
          <a:p>
            <a:pPr eaLnBrk="1" hangingPunct="1"/>
            <a:r>
              <a:rPr lang="en-US" dirty="0" smtClean="0"/>
              <a:t>business, or are considering big data sales as a source of</a:t>
            </a:r>
          </a:p>
          <a:p>
            <a:pPr eaLnBrk="1" hangingPunct="1"/>
            <a:r>
              <a:rPr lang="en-US" dirty="0" smtClean="0"/>
              <a:t>revenue, they need to develop a roadmap, set up an adequate</a:t>
            </a:r>
          </a:p>
          <a:p>
            <a:pPr eaLnBrk="1" hangingPunct="1"/>
            <a:r>
              <a:rPr lang="en-US" dirty="0" smtClean="0"/>
              <a:t>infrastructure and adopt new methods, processes and tools to</a:t>
            </a:r>
          </a:p>
          <a:p>
            <a:pPr eaLnBrk="1" hangingPunct="1"/>
            <a:r>
              <a:rPr lang="en-US" dirty="0" smtClean="0"/>
              <a:t>manage the unique volume, velocity, variety and veracity</a:t>
            </a:r>
          </a:p>
          <a:p>
            <a:pPr eaLnBrk="1" hangingPunct="1"/>
            <a:r>
              <a:rPr lang="en-US" dirty="0" smtClean="0"/>
              <a:t>requirements of big data. 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57</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58</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One CSP executive </a:t>
            </a:r>
            <a:r>
              <a:rPr lang="en-US" dirty="0" smtClean="0"/>
              <a:t>estimated that using real time analytics tools could reduce fraud by more than US$100 million per </a:t>
            </a:r>
            <a:r>
              <a:rPr lang="en-US" dirty="0" err="1" smtClean="0"/>
              <a:t>year.As</a:t>
            </a:r>
            <a:r>
              <a:rPr lang="en-US" dirty="0" smtClean="0"/>
              <a:t> 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it.16 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59</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XO 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60</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5.gif"/><Relationship Id="rId7" Type="http://schemas.openxmlformats.org/officeDocument/2006/relationships/diagramQuickStyle" Target="../diagrams/quickStyle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5.gif"/><Relationship Id="rId7" Type="http://schemas.openxmlformats.org/officeDocument/2006/relationships/diagramData" Target="../diagrams/data4.xml"/><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diagramDrawing" Target="../diagrams/drawing4.xml"/><Relationship Id="rId5" Type="http://schemas.openxmlformats.org/officeDocument/2006/relationships/image" Target="../media/image32.png"/><Relationship Id="rId10" Type="http://schemas.openxmlformats.org/officeDocument/2006/relationships/diagramColors" Target="../diagrams/colors4.xml"/><Relationship Id="rId4" Type="http://schemas.openxmlformats.org/officeDocument/2006/relationships/image" Target="../media/image15.png"/><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2.gif"/><Relationship Id="rId7" Type="http://schemas.openxmlformats.org/officeDocument/2006/relationships/diagramQuickStyle" Target="../diagrams/quickStyle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15.png"/><Relationship Id="rId5" Type="http://schemas.openxmlformats.org/officeDocument/2006/relationships/diagramData" Target="../diagrams/data5.xml"/><Relationship Id="rId10" Type="http://schemas.openxmlformats.org/officeDocument/2006/relationships/image" Target="../media/image43.jpeg"/><Relationship Id="rId4" Type="http://schemas.openxmlformats.org/officeDocument/2006/relationships/image" Target="../media/image41.png"/><Relationship Id="rId9" Type="http://schemas.microsoft.com/office/2007/relationships/diagramDrawing" Target="../diagrams/drawing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5.gif"/></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9.png"/><Relationship Id="rId7" Type="http://schemas.openxmlformats.org/officeDocument/2006/relationships/diagramQuickStyle" Target="../diagrams/quickStyle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35.gif"/><Relationship Id="rId4" Type="http://schemas.openxmlformats.org/officeDocument/2006/relationships/image" Target="../media/image15.png"/><Relationship Id="rId9" Type="http://schemas.microsoft.com/office/2007/relationships/diagramDrawing" Target="../diagrams/drawing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image" Target="../media/image15.png"/><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internship	</a:t>
            </a:r>
            <a:endParaRPr lang="en-GB" dirty="0"/>
          </a:p>
        </p:txBody>
      </p:sp>
      <p:pic>
        <p:nvPicPr>
          <p:cNvPr id="2050" name="Picture 2" descr="http://www.optimusnerd.com/wp-content/uploads/2012/05/nerd-friend.jpg"/>
          <p:cNvPicPr>
            <a:picLocks noChangeAspect="1" noChangeArrowheads="1"/>
          </p:cNvPicPr>
          <p:nvPr/>
        </p:nvPicPr>
        <p:blipFill>
          <a:blip r:embed="rId2" cstate="print"/>
          <a:srcRect/>
          <a:stretch>
            <a:fillRect/>
          </a:stretch>
        </p:blipFill>
        <p:spPr bwMode="auto">
          <a:xfrm>
            <a:off x="3352800" y="1447800"/>
            <a:ext cx="4800600" cy="480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dirty="0" smtClean="0">
                <a:solidFill>
                  <a:schemeClr val="accent1">
                    <a:lumMod val="50000"/>
                  </a:schemeClr>
                </a:solidFill>
                <a:latin typeface="Verdana" pitchFamily="34" charset="0"/>
                <a:ea typeface="Verdana" pitchFamily="34" charset="0"/>
                <a:cs typeface="Verdana" pitchFamily="34" charset="0"/>
              </a:rPr>
              <a:t>segmentation</a:t>
            </a:r>
            <a:endParaRPr lang="en-US" sz="2000"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dirty="0" smtClean="0">
                <a:solidFill>
                  <a:schemeClr val="accent3">
                    <a:lumMod val="50000"/>
                  </a:schemeClr>
                </a:solidFill>
                <a:latin typeface="Verdana" pitchFamily="34" charset="0"/>
                <a:ea typeface="Verdana" pitchFamily="34" charset="0"/>
                <a:cs typeface="Verdana" pitchFamily="34" charset="0"/>
              </a:rPr>
              <a:t>Enable </a:t>
            </a:r>
            <a:r>
              <a:rPr lang="en-US" sz="2000"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a:stretch>
            <a:fillRect/>
          </a:stretch>
        </p:blipFill>
        <p:spPr bwMode="auto">
          <a:xfrm>
            <a:off x="3581400" y="609600"/>
            <a:ext cx="5144227" cy="28956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026" name="Picture 2" descr="http://www.nerdlikeyou.com/wp-content/uploads/2014/01/Nerd-Style-Five-Ways-To-Maximize-Your-Social-Nerdery-Opportunities.jpg"/>
          <p:cNvPicPr>
            <a:picLocks noChangeAspect="1" noChangeArrowheads="1"/>
          </p:cNvPicPr>
          <p:nvPr/>
        </p:nvPicPr>
        <p:blipFill>
          <a:blip r:embed="rId2" cstate="print"/>
          <a:srcRect/>
          <a:stretch>
            <a:fillRect/>
          </a:stretch>
        </p:blipFill>
        <p:spPr bwMode="auto">
          <a:xfrm>
            <a:off x="1828800" y="1676400"/>
            <a:ext cx="5958494" cy="3962400"/>
          </a:xfrm>
          <a:prstGeom prst="rect">
            <a:avLst/>
          </a:prstGeom>
          <a:noFill/>
        </p:spPr>
      </p:pic>
      <p:grpSp>
        <p:nvGrpSpPr>
          <p:cNvPr id="7" name="Group 6"/>
          <p:cNvGrpSpPr/>
          <p:nvPr/>
        </p:nvGrpSpPr>
        <p:grpSpPr>
          <a:xfrm>
            <a:off x="0" y="990600"/>
            <a:ext cx="4267200" cy="2438400"/>
            <a:chOff x="533400" y="1676400"/>
            <a:chExt cx="4267200" cy="2438400"/>
          </a:xfrm>
        </p:grpSpPr>
        <p:sp>
          <p:nvSpPr>
            <p:cNvPr id="6" name="Explosion 2 5"/>
            <p:cNvSpPr/>
            <p:nvPr/>
          </p:nvSpPr>
          <p:spPr>
            <a:xfrm>
              <a:off x="533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1474099" y="2696733"/>
              <a:ext cx="1938800" cy="461665"/>
            </a:xfrm>
            <a:prstGeom prst="rect">
              <a:avLst/>
            </a:prstGeom>
            <a:noFill/>
          </p:spPr>
          <p:txBody>
            <a:bodyPr wrap="square" rtlCol="0">
              <a:spAutoFit/>
            </a:bodyPr>
            <a:lstStyle/>
            <a:p>
              <a:r>
                <a:rPr lang="en-US" sz="2400" dirty="0" smtClean="0">
                  <a:solidFill>
                    <a:srgbClr val="FF0000"/>
                  </a:solidFill>
                </a:rPr>
                <a:t>Expectation</a:t>
              </a:r>
              <a:endParaRPr lang="en-GB" sz="2400" dirty="0">
                <a:solidFill>
                  <a:srgbClr val="FF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3581400"/>
            <a:ext cx="7010400" cy="3139321"/>
          </a:xfrm>
          <a:prstGeom prst="rect">
            <a:avLst/>
          </a:prstGeom>
          <a:noFill/>
        </p:spPr>
        <p:txBody>
          <a:bodyPr wrap="square" rtlCol="0">
            <a:spAutoFit/>
          </a:bodyPr>
          <a:lstStyle/>
          <a:p>
            <a:r>
              <a:rPr lang="en-US" b="1" dirty="0" err="1" smtClean="0">
                <a:latin typeface="Verdana" pitchFamily="34" charset="0"/>
                <a:ea typeface="Verdana" pitchFamily="34" charset="0"/>
                <a:cs typeface="Verdana" pitchFamily="34" charset="0"/>
              </a:rPr>
              <a:t>Telefónica</a:t>
            </a:r>
            <a:r>
              <a:rPr lang="en-US" b="1" dirty="0" smtClean="0">
                <a:latin typeface="Verdana" pitchFamily="34" charset="0"/>
                <a:ea typeface="Verdana" pitchFamily="34" charset="0"/>
                <a:cs typeface="Verdana" pitchFamily="34" charset="0"/>
              </a:rPr>
              <a:t> Dynamic Insights</a:t>
            </a:r>
            <a:r>
              <a:rPr lang="en-US" dirty="0" smtClean="0">
                <a:latin typeface="Verdana" pitchFamily="34" charset="0"/>
                <a:ea typeface="Verdana" pitchFamily="34" charset="0"/>
                <a:cs typeface="Verdana" pitchFamily="34" charset="0"/>
              </a:rPr>
              <a:t> (TDI) is part of the </a:t>
            </a:r>
            <a:r>
              <a:rPr lang="en-US" dirty="0" err="1" smtClean="0">
                <a:latin typeface="Verdana" pitchFamily="34" charset="0"/>
                <a:ea typeface="Verdana" pitchFamily="34" charset="0"/>
                <a:cs typeface="Verdana" pitchFamily="34" charset="0"/>
              </a:rPr>
              <a:t>Telefónica</a:t>
            </a:r>
            <a:r>
              <a:rPr lang="en-US" dirty="0" smtClean="0">
                <a:latin typeface="Verdana" pitchFamily="34" charset="0"/>
                <a:ea typeface="Verdana" pitchFamily="34" charset="0"/>
                <a:cs typeface="Verdana" pitchFamily="34" charset="0"/>
              </a:rPr>
              <a:t> Digital product family. </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TDI </a:t>
            </a:r>
            <a:r>
              <a:rPr lang="en-US" dirty="0" smtClean="0">
                <a:latin typeface="Verdana" pitchFamily="34" charset="0"/>
                <a:ea typeface="Verdana" pitchFamily="34" charset="0"/>
                <a:cs typeface="Verdana" pitchFamily="34" charset="0"/>
              </a:rPr>
              <a:t>is focused on the development of products and services that leverage on </a:t>
            </a:r>
            <a:r>
              <a:rPr lang="en-US" dirty="0" err="1" smtClean="0">
                <a:latin typeface="Verdana" pitchFamily="34" charset="0"/>
                <a:ea typeface="Verdana" pitchFamily="34" charset="0"/>
                <a:cs typeface="Verdana" pitchFamily="34" charset="0"/>
              </a:rPr>
              <a:t>Telefónica’s</a:t>
            </a:r>
            <a:r>
              <a:rPr lang="en-US" dirty="0" smtClean="0">
                <a:latin typeface="Verdana" pitchFamily="34" charset="0"/>
                <a:ea typeface="Verdana" pitchFamily="34" charset="0"/>
                <a:cs typeface="Verdana" pitchFamily="34" charset="0"/>
              </a:rPr>
              <a:t> global big data assets</a:t>
            </a:r>
            <a:r>
              <a:rPr lang="en-US" dirty="0" smtClean="0">
                <a:latin typeface="Verdana" pitchFamily="34" charset="0"/>
                <a:ea typeface="Verdana" pitchFamily="34" charset="0"/>
                <a:cs typeface="Verdana" pitchFamily="34" charset="0"/>
              </a:rPr>
              <a:t>.</a:t>
            </a:r>
          </a:p>
          <a:p>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Provide </a:t>
            </a:r>
            <a:r>
              <a:rPr lang="en-US" b="1" dirty="0" smtClean="0">
                <a:latin typeface="Verdana" pitchFamily="34" charset="0"/>
                <a:ea typeface="Verdana" pitchFamily="34" charset="0"/>
                <a:cs typeface="Verdana" pitchFamily="34" charset="0"/>
              </a:rPr>
              <a:t>mobile </a:t>
            </a:r>
            <a:r>
              <a:rPr lang="en-US" b="1" dirty="0" smtClean="0">
                <a:latin typeface="Verdana" pitchFamily="34" charset="0"/>
                <a:ea typeface="Verdana" pitchFamily="34" charset="0"/>
                <a:cs typeface="Verdana" pitchFamily="34" charset="0"/>
              </a:rPr>
              <a:t>insight solutions</a:t>
            </a:r>
            <a:r>
              <a:rPr lang="en-US" dirty="0" smtClean="0">
                <a:latin typeface="Verdana" pitchFamily="34" charset="0"/>
                <a:ea typeface="Verdana" pitchFamily="34" charset="0"/>
                <a:cs typeface="Verdana" pitchFamily="34" charset="0"/>
              </a:rPr>
              <a:t> </a:t>
            </a:r>
            <a:endParaRPr lang="en-US" dirty="0" smtClean="0">
              <a:latin typeface="Verdana" pitchFamily="34" charset="0"/>
              <a:ea typeface="Verdana" pitchFamily="34" charset="0"/>
              <a:cs typeface="Verdana" pitchFamily="34" charset="0"/>
            </a:endParaRPr>
          </a:p>
          <a:p>
            <a:pPr>
              <a:buFont typeface="Arial" pitchFamily="34" charset="0"/>
              <a:buChar char="•"/>
            </a:pPr>
            <a:r>
              <a:rPr lang="en-US"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dirty="0" smtClean="0">
                <a:latin typeface="Verdana" pitchFamily="34" charset="0"/>
                <a:ea typeface="Verdana" pitchFamily="34" charset="0"/>
                <a:cs typeface="Verdana" pitchFamily="34" charset="0"/>
              </a:rPr>
              <a:t>  Enabling </a:t>
            </a:r>
            <a:r>
              <a:rPr lang="en-US" dirty="0" smtClean="0">
                <a:latin typeface="Verdana" pitchFamily="34" charset="0"/>
                <a:ea typeface="Verdana" pitchFamily="34" charset="0"/>
                <a:cs typeface="Verdana" pitchFamily="34" charset="0"/>
              </a:rPr>
              <a:t>them to improve their propositions and businesses.</a:t>
            </a:r>
            <a:endParaRPr lang="en-GB" dirty="0">
              <a:latin typeface="Verdana" pitchFamily="34" charset="0"/>
              <a:ea typeface="Verdana" pitchFamily="34" charset="0"/>
              <a:cs typeface="Verdana"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3"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grpSp>
        <p:nvGrpSpPr>
          <p:cNvPr id="3" name="Group 6"/>
          <p:cNvGrpSpPr/>
          <p:nvPr/>
        </p:nvGrpSpPr>
        <p:grpSpPr>
          <a:xfrm>
            <a:off x="4114800" y="457200"/>
            <a:ext cx="4267200" cy="2438400"/>
            <a:chOff x="914400" y="1676400"/>
            <a:chExt cx="4267200" cy="2438400"/>
          </a:xfrm>
        </p:grpSpPr>
        <p:sp>
          <p:nvSpPr>
            <p:cNvPr id="6" name="Explosion 2 5"/>
            <p:cNvSpPr/>
            <p:nvPr/>
          </p:nvSpPr>
          <p:spPr>
            <a:xfrm>
              <a:off x="914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2233680" y="2645439"/>
              <a:ext cx="2197795" cy="461665"/>
            </a:xfrm>
            <a:prstGeom prst="rect">
              <a:avLst/>
            </a:prstGeom>
            <a:noFill/>
          </p:spPr>
          <p:txBody>
            <a:bodyPr wrap="square" rtlCol="0">
              <a:spAutoFit/>
            </a:bodyPr>
            <a:lstStyle/>
            <a:p>
              <a:r>
                <a:rPr lang="en-US" sz="2400" dirty="0" smtClean="0">
                  <a:solidFill>
                    <a:srgbClr val="FF0000"/>
                  </a:solidFill>
                </a:rPr>
                <a:t>Reality</a:t>
              </a:r>
              <a:endParaRPr lang="en-GB" sz="2400" dirty="0">
                <a:solidFill>
                  <a:srgbClr val="FF0000"/>
                </a:solidFill>
              </a:endParaRPr>
            </a:p>
          </p:txBody>
        </p:sp>
      </p:grpSp>
      <p:pic>
        <p:nvPicPr>
          <p:cNvPr id="115714" name="Picture 2" descr="http://www.adweek.com/socialtimes/files/2014/05/crazy.jpg"/>
          <p:cNvPicPr>
            <a:picLocks noChangeAspect="1" noChangeArrowheads="1"/>
          </p:cNvPicPr>
          <p:nvPr/>
        </p:nvPicPr>
        <p:blipFill>
          <a:blip r:embed="rId2" cstate="print"/>
          <a:srcRect/>
          <a:stretch>
            <a:fillRect/>
          </a:stretch>
        </p:blipFill>
        <p:spPr bwMode="auto">
          <a:xfrm>
            <a:off x="1676400" y="2286000"/>
            <a:ext cx="5715000" cy="3810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2 : </a:t>
            </a:r>
            <a:r>
              <a:rPr lang="en-GB" dirty="0" smtClean="0"/>
              <a:t>MTS 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p>
          <a:p>
            <a:r>
              <a:rPr lang="en-US" dirty="0" smtClean="0"/>
              <a:t>National population</a:t>
            </a:r>
          </a:p>
          <a:p>
            <a:r>
              <a:rPr lang="en-US" dirty="0" smtClean="0"/>
              <a:t>Locations</a:t>
            </a:r>
          </a:p>
          <a:p>
            <a:r>
              <a:rPr lang="en-US" dirty="0" smtClean="0"/>
              <a:t>Demographic</a:t>
            </a:r>
          </a:p>
          <a:p>
            <a:r>
              <a:rPr lang="en-US" dirty="0" smtClean="0"/>
              <a:t>Usage Data</a:t>
            </a:r>
          </a:p>
          <a:p>
            <a:r>
              <a:rPr lang="en-US" dirty="0" smtClean="0"/>
              <a:t>Gender</a:t>
            </a:r>
          </a:p>
          <a:p>
            <a:r>
              <a:rPr lang="en-US" dirty="0" smtClean="0"/>
              <a:t>Age</a:t>
            </a:r>
          </a:p>
          <a:p>
            <a:endParaRPr lang="en-US" dirty="0" smtClean="0"/>
          </a:p>
          <a:p>
            <a:pPr eaLnBrk="1" hangingPunct="1">
              <a:buFont typeface="Wingdings" pitchFamily="2" charset="2"/>
              <a:buChar char="v"/>
            </a:pPr>
            <a:r>
              <a:rPr lang="en-US" b="1" dirty="0" smtClean="0">
                <a:solidFill>
                  <a:schemeClr val="accent1">
                    <a:lumMod val="75000"/>
                  </a:schemeClr>
                </a:solidFill>
              </a:rPr>
              <a:t>Target audience: </a:t>
            </a:r>
          </a:p>
          <a:p>
            <a:pPr eaLnBrk="1" hangingPunct="1">
              <a:buNone/>
            </a:pPr>
            <a:r>
              <a:rPr lang="en-US" dirty="0" smtClean="0"/>
              <a:t>	Media owners, sponsors, advertisers,</a:t>
            </a:r>
            <a:r>
              <a:rPr lang="en-GB" dirty="0" smtClean="0"/>
              <a:t> venue owners and retailers.</a:t>
            </a:r>
            <a:endParaRPr lang="en-US" dirty="0" smtClean="0"/>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2"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40960" r="77348" b="18750"/>
          <a:stretch>
            <a:fillRect/>
          </a:stretch>
        </p:blipFill>
        <p:spPr bwMode="auto">
          <a:xfrm>
            <a:off x="3352800" y="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4"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5"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6"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t>Overall : IBM big data in Telecom</a:t>
            </a:r>
            <a:endParaRPr lang="en-GB" dirty="0" smtClean="0"/>
          </a:p>
        </p:txBody>
      </p:sp>
      <p:sp>
        <p:nvSpPr>
          <p:cNvPr id="17411" name="Content Placeholder 2"/>
          <p:cNvSpPr>
            <a:spLocks noGrp="1"/>
          </p:cNvSpPr>
          <p:nvPr>
            <p:ph sz="quarter" idx="1"/>
          </p:nvPr>
        </p:nvSpPr>
        <p:spPr/>
        <p:txBody>
          <a:bodyPr>
            <a:normAutofit fontScale="92500" lnSpcReduction="20000"/>
          </a:bodyPr>
          <a:lstStyle/>
          <a:p>
            <a:pPr eaLnBrk="1" hangingPunct="1"/>
            <a:r>
              <a:rPr lang="en-US" sz="2800" b="1" dirty="0" smtClean="0"/>
              <a:t>Conductor: </a:t>
            </a:r>
          </a:p>
          <a:p>
            <a:pPr eaLnBrk="1" hangingPunct="1">
              <a:buNone/>
            </a:pPr>
            <a:r>
              <a:rPr lang="en-US" sz="2800" b="1" dirty="0" smtClean="0"/>
              <a:t>	</a:t>
            </a:r>
            <a:r>
              <a:rPr lang="en-US" sz="2800" dirty="0" smtClean="0"/>
              <a:t>IBM &amp; Said Business School at University of Oxford.</a:t>
            </a:r>
          </a:p>
          <a:p>
            <a:pPr eaLnBrk="1" hangingPunct="1"/>
            <a:r>
              <a:rPr lang="en-US" sz="2800" b="1" dirty="0" smtClean="0"/>
              <a:t>Industry: </a:t>
            </a:r>
            <a:r>
              <a:rPr lang="en-US" sz="2800" dirty="0" smtClean="0"/>
              <a:t>Telecommunication</a:t>
            </a:r>
            <a:endParaRPr lang="en-US" dirty="0" smtClean="0"/>
          </a:p>
          <a:p>
            <a:pPr eaLnBrk="1" hangingPunct="1"/>
            <a:r>
              <a:rPr lang="en-US" sz="2800" b="1" dirty="0" smtClean="0"/>
              <a:t>Finding:</a:t>
            </a:r>
          </a:p>
          <a:p>
            <a:pPr>
              <a:buFont typeface="Wingdings" pitchFamily="2" charset="2"/>
              <a:buChar char="ü"/>
            </a:pPr>
            <a:r>
              <a:rPr lang="en-US" sz="2800" dirty="0" smtClean="0"/>
              <a:t>Commit initial efforts to customer-centric outcomes</a:t>
            </a:r>
          </a:p>
          <a:p>
            <a:pPr>
              <a:buFont typeface="Wingdings" pitchFamily="2" charset="2"/>
              <a:buChar char="ü"/>
            </a:pPr>
            <a:r>
              <a:rPr lang="en-US" sz="2800" dirty="0" smtClean="0"/>
              <a:t>Develop an enterprise-wide big data blueprint</a:t>
            </a:r>
          </a:p>
          <a:p>
            <a:pPr>
              <a:buFont typeface="Wingdings" pitchFamily="2" charset="2"/>
              <a:buChar char="ü"/>
            </a:pPr>
            <a:r>
              <a:rPr lang="en-US" sz="2800" dirty="0" smtClean="0"/>
              <a:t>Start with existing data to achieve near-term results</a:t>
            </a:r>
          </a:p>
          <a:p>
            <a:pPr>
              <a:buFont typeface="Wingdings" pitchFamily="2" charset="2"/>
              <a:buChar char="ü"/>
            </a:pPr>
            <a:r>
              <a:rPr lang="en-US" sz="2800" dirty="0" smtClean="0"/>
              <a:t>Build analytics based on business priorities</a:t>
            </a:r>
          </a:p>
          <a:p>
            <a:pPr>
              <a:buFont typeface="Wingdings" pitchFamily="2" charset="2"/>
              <a:buChar char="ü"/>
            </a:pPr>
            <a:r>
              <a:rPr lang="en-US" sz="2800" dirty="0" smtClean="0"/>
              <a:t> Create a business case based on measurable outcomes.</a:t>
            </a:r>
          </a:p>
          <a:p>
            <a:pPr eaLnBrk="1" hangingPunct="1">
              <a:buFont typeface="Arial" charset="0"/>
              <a:buNone/>
            </a:pPr>
            <a:endParaRPr lang="en-US" sz="2800"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t>Sample size:</a:t>
            </a:r>
            <a:br>
              <a:rPr lang="en-US" sz="2000" dirty="0" smtClean="0"/>
            </a:br>
            <a:r>
              <a:rPr lang="en-US" sz="2000" dirty="0" smtClean="0"/>
              <a:t>1,144 Business and IT Executives</a:t>
            </a:r>
            <a:br>
              <a:rPr lang="en-US" sz="2000" dirty="0" smtClean="0"/>
            </a:br>
            <a:r>
              <a:rPr lang="en-US" sz="2000" dirty="0" smtClean="0"/>
              <a:t>26 Industries</a:t>
            </a:r>
            <a:br>
              <a:rPr lang="en-US" sz="2000" dirty="0" smtClean="0"/>
            </a:br>
            <a:r>
              <a:rPr lang="en-US" sz="2000" dirty="0" smtClean="0"/>
              <a:t>53 from Telecommunications </a:t>
            </a:r>
            <a:br>
              <a:rPr lang="en-US" sz="2000" dirty="0" smtClean="0"/>
            </a:br>
            <a:endParaRPr lang="en-GB" sz="2000" dirty="0" smtClean="0"/>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mj-lt"/>
                <a:ea typeface="+mj-ea"/>
                <a:cs typeface="+mj-cs"/>
              </a:rPr>
              <a:t>Bid Data Role</a:t>
            </a:r>
            <a:endParaRPr lang="en-GB" sz="4400" dirty="0">
              <a:latin typeface="+mj-lt"/>
              <a:ea typeface="+mj-ea"/>
              <a:cs typeface="+mj-cs"/>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Business Direction</a:t>
            </a:r>
            <a:endParaRPr lang="en-GB" smtClean="0"/>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Customer-centric Objective</a:t>
            </a:r>
            <a:endParaRPr lang="en-GB" smtClean="0"/>
          </a:p>
        </p:txBody>
      </p:sp>
      <p:sp>
        <p:nvSpPr>
          <p:cNvPr id="20483" name="Content Placeholder 2"/>
          <p:cNvSpPr>
            <a:spLocks noGrp="1"/>
          </p:cNvSpPr>
          <p:nvPr>
            <p:ph sz="quarter" idx="1"/>
          </p:nvPr>
        </p:nvSpPr>
        <p:spPr/>
        <p:txBody>
          <a:bodyPr/>
          <a:lstStyle/>
          <a:p>
            <a:r>
              <a:rPr lang="en-US" dirty="0" err="1" smtClean="0"/>
              <a:t>Telefonica’s</a:t>
            </a:r>
            <a:r>
              <a:rPr lang="en-US" dirty="0" smtClean="0"/>
              <a:t> </a:t>
            </a:r>
            <a:r>
              <a:rPr lang="en-US" dirty="0" err="1" smtClean="0"/>
              <a:t>Brazillian</a:t>
            </a:r>
            <a:r>
              <a:rPr lang="en-US" dirty="0" smtClean="0"/>
              <a:t> subsidiary, Vivo</a:t>
            </a:r>
          </a:p>
          <a:p>
            <a:pPr>
              <a:buFont typeface="Wingdings" pitchFamily="2" charset="2"/>
              <a:buChar char="è"/>
            </a:pPr>
            <a:r>
              <a:rPr lang="en-US" dirty="0" smtClean="0">
                <a:sym typeface="Wingdings" pitchFamily="2" charset="2"/>
              </a:rPr>
              <a:t>Offer discounted upgrade options</a:t>
            </a:r>
          </a:p>
          <a:p>
            <a:r>
              <a:rPr lang="en-GB" dirty="0" smtClean="0"/>
              <a:t>“Smart Steps.”</a:t>
            </a:r>
          </a:p>
          <a:p>
            <a:pPr>
              <a:buFont typeface="Wingdings" pitchFamily="2" charset="2"/>
              <a:buChar char="è"/>
            </a:pPr>
            <a:r>
              <a:rPr lang="en-US" dirty="0" smtClean="0">
                <a:sym typeface="Wingdings" pitchFamily="2" charset="2"/>
              </a:rPr>
              <a:t>Tailor local offering for existing stores.</a:t>
            </a:r>
          </a:p>
          <a:p>
            <a:r>
              <a:rPr lang="en-GB" dirty="0" smtClean="0"/>
              <a:t>Verizon’s Precision Marketing division</a:t>
            </a:r>
          </a:p>
          <a:p>
            <a:pPr>
              <a:buFont typeface="Arial" charset="0"/>
              <a:buNone/>
            </a:pPr>
            <a:r>
              <a:rPr lang="en-US" sz="1800" dirty="0" smtClean="0">
                <a:solidFill>
                  <a:schemeClr val="accent1">
                    <a:lumMod val="75000"/>
                  </a:schemeClr>
                </a:solidFill>
                <a:sym typeface="Wingdings" pitchFamily="2" charset="2"/>
              </a:rPr>
              <a:t></a:t>
            </a:r>
            <a:r>
              <a:rPr lang="en-US" dirty="0" smtClean="0">
                <a:sym typeface="Wingdings" pitchFamily="2" charset="2"/>
              </a:rPr>
              <a:t>Joint promotional opportunities and ticketing packages</a:t>
            </a:r>
          </a:p>
          <a:p>
            <a:endParaRPr lang="en-GB"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mtClean="0"/>
              <a:t>Risk &amp; financial management Objective</a:t>
            </a:r>
            <a:endParaRPr lang="en-GB" smtClean="0"/>
          </a:p>
        </p:txBody>
      </p:sp>
      <p:sp>
        <p:nvSpPr>
          <p:cNvPr id="21507" name="Content Placeholder 2"/>
          <p:cNvSpPr>
            <a:spLocks noGrp="1"/>
          </p:cNvSpPr>
          <p:nvPr>
            <p:ph sz="quarter" idx="1"/>
          </p:nvPr>
        </p:nvSpPr>
        <p:spPr/>
        <p:txBody>
          <a:bodyPr/>
          <a:lstStyle/>
          <a:p>
            <a:r>
              <a:rPr lang="en-US" smtClean="0"/>
              <a:t>Using real time analytics tools could reduce fraud by more than US$100 million per year.</a:t>
            </a:r>
          </a:p>
          <a:p>
            <a:endParaRPr lang="en-US" smtClean="0"/>
          </a:p>
          <a:p>
            <a:r>
              <a:rPr lang="en-US" smtClean="0"/>
              <a:t>For example: </a:t>
            </a:r>
          </a:p>
          <a:p>
            <a:pPr>
              <a:buFont typeface="Arial" charset="0"/>
              <a:buNone/>
            </a:pPr>
            <a:r>
              <a:rPr lang="en-US" smtClean="0"/>
              <a:t>T-Mobile </a:t>
            </a:r>
            <a:r>
              <a:rPr lang="en-US" smtClean="0">
                <a:sym typeface="Wingdings" pitchFamily="2" charset="2"/>
              </a:rPr>
              <a:t> </a:t>
            </a:r>
            <a:r>
              <a:rPr lang="en-US" smtClean="0"/>
              <a:t>high-value subscribers and services to better target its capital </a:t>
            </a:r>
            <a:r>
              <a:rPr lang="en-GB" smtClean="0"/>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smtClean="0"/>
              <a:t>Non-traditional source of INFO</a:t>
            </a:r>
            <a:endParaRPr lang="en-GB" smtClean="0"/>
          </a:p>
        </p:txBody>
      </p:sp>
      <p:sp>
        <p:nvSpPr>
          <p:cNvPr id="22531" name="Content Placeholder 2"/>
          <p:cNvSpPr>
            <a:spLocks noGrp="1"/>
          </p:cNvSpPr>
          <p:nvPr>
            <p:ph sz="quarter" idx="1"/>
          </p:nvPr>
        </p:nvSpPr>
        <p:spPr/>
        <p:txBody>
          <a:bodyPr/>
          <a:lstStyle/>
          <a:p>
            <a:r>
              <a:rPr lang="en-US" dirty="0" smtClean="0"/>
              <a:t>Monthly account-management cycle</a:t>
            </a:r>
          </a:p>
          <a:p>
            <a:pPr>
              <a:buFont typeface="Arial" charset="0"/>
              <a:buNone/>
            </a:pPr>
            <a:r>
              <a:rPr lang="en-US" dirty="0" smtClean="0">
                <a:sym typeface="Wingdings" pitchFamily="2" charset="2"/>
              </a:rPr>
              <a:t> XO communication .</a:t>
            </a:r>
            <a:endParaRPr lang="en-US" dirty="0" smtClean="0"/>
          </a:p>
          <a:p>
            <a:r>
              <a:rPr lang="en-US" dirty="0" smtClean="0"/>
              <a:t>Social media content</a:t>
            </a:r>
          </a:p>
          <a:p>
            <a:pPr>
              <a:buFont typeface="Arial" charset="0"/>
              <a:buNone/>
            </a:pPr>
            <a:r>
              <a:rPr lang="en-US" dirty="0" smtClean="0">
                <a:sym typeface="Wingdings" pitchFamily="2" charset="2"/>
              </a:rPr>
              <a:t> </a:t>
            </a:r>
            <a:endParaRPr lang="en-US" dirty="0" smtClean="0"/>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dirty="0"/>
          </a:p>
        </p:txBody>
      </p:sp>
      <p:pic>
        <p:nvPicPr>
          <p:cNvPr id="1026" name="Picture 2" descr="C:\Users\lcttnguyen\Desktop\Huawei Big Data solution.png"/>
          <p:cNvPicPr>
            <a:picLocks noChangeAspect="1" noChangeArrowheads="1"/>
          </p:cNvPicPr>
          <p:nvPr/>
        </p:nvPicPr>
        <p:blipFill>
          <a:blip r:embed="rId2" cstate="print"/>
          <a:srcRect/>
          <a:stretch>
            <a:fillRect/>
          </a:stretch>
        </p:blipFill>
        <p:spPr bwMode="auto">
          <a:xfrm>
            <a:off x="76200" y="990600"/>
            <a:ext cx="8763000" cy="4680145"/>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2"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9375" b="6250"/>
          <a:stretch>
            <a:fillRect/>
          </a:stretch>
        </p:blipFill>
        <p:spPr bwMode="auto">
          <a:xfrm>
            <a:off x="228600" y="1371600"/>
            <a:ext cx="8686800" cy="412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3493</TotalTime>
  <Words>5064</Words>
  <Application>Microsoft Office PowerPoint</Application>
  <PresentationFormat>On-screen Show (4:3)</PresentationFormat>
  <Paragraphs>623</Paragraphs>
  <Slides>64</Slides>
  <Notes>41</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Oriel</vt:lpstr>
      <vt:lpstr>Before internship </vt:lpstr>
      <vt:lpstr>After the Internship</vt:lpstr>
      <vt:lpstr>After the Internship</vt:lpstr>
      <vt:lpstr>I learned:</vt:lpstr>
      <vt:lpstr>Slide 5</vt:lpstr>
      <vt:lpstr>Heat Map using Google API</vt:lpstr>
      <vt:lpstr>Using D3.JS</vt:lpstr>
      <vt:lpstr>Slide 8</vt:lpstr>
      <vt:lpstr>Benefits of Big Data</vt:lpstr>
      <vt:lpstr>Ways of Implementation</vt:lpstr>
      <vt:lpstr>Slide 11</vt:lpstr>
      <vt:lpstr>Slide 12</vt:lpstr>
      <vt:lpstr>Miso-  Tech Startup</vt:lpstr>
      <vt:lpstr>Slide 14</vt:lpstr>
      <vt:lpstr>Slide 15</vt:lpstr>
      <vt:lpstr>Slide 16</vt:lpstr>
      <vt:lpstr>Slide 17</vt:lpstr>
      <vt:lpstr>Verizon Service Control Gateway Architecture</vt:lpstr>
      <vt:lpstr>Slide 19</vt:lpstr>
      <vt:lpstr>For Example</vt:lpstr>
      <vt:lpstr>Slide 21</vt:lpstr>
      <vt:lpstr>Slide 22</vt:lpstr>
      <vt:lpstr>Smart Steps *</vt:lpstr>
      <vt:lpstr>Telefonica O2 – Smart Steps</vt:lpstr>
      <vt:lpstr>Slide 25</vt:lpstr>
      <vt:lpstr>Case 1 : O2 retail smart step case study</vt:lpstr>
      <vt:lpstr>Slide 27</vt:lpstr>
      <vt:lpstr>Slide 28</vt:lpstr>
      <vt:lpstr>Slide 29</vt:lpstr>
      <vt:lpstr>Case 2 : Smart Steps increase Morrisons new and return customers by 150%</vt:lpstr>
      <vt:lpstr>Slide 31</vt:lpstr>
      <vt:lpstr>Slide 32</vt:lpstr>
      <vt:lpstr>Slide 33</vt:lpstr>
      <vt:lpstr>Implication for Starhub</vt:lpstr>
      <vt:lpstr>Slide 35</vt:lpstr>
      <vt:lpstr>Case 2 : MTS India </vt:lpstr>
      <vt:lpstr>Slide 37</vt:lpstr>
      <vt:lpstr>Furthermore, MST India</vt:lpstr>
      <vt:lpstr>Slide 39</vt:lpstr>
      <vt:lpstr>Slide 40</vt:lpstr>
      <vt:lpstr>Slide 41</vt:lpstr>
      <vt:lpstr>Traffic solutions</vt:lpstr>
      <vt:lpstr>Traffic solutions</vt:lpstr>
      <vt:lpstr>Slide 44</vt:lpstr>
      <vt:lpstr>Precision Market Insights</vt:lpstr>
      <vt:lpstr>Amobee Acquisition</vt:lpstr>
      <vt:lpstr>Implication for Starhub</vt:lpstr>
      <vt:lpstr>Insurance Company</vt:lpstr>
      <vt:lpstr>Insurance Company</vt:lpstr>
      <vt:lpstr>Slide 50</vt:lpstr>
      <vt:lpstr>Implication for Starhub</vt:lpstr>
      <vt:lpstr>Slide 52</vt:lpstr>
      <vt:lpstr>Government - Politics</vt:lpstr>
      <vt:lpstr>Slide 54</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Slide 61</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214</cp:revision>
  <dcterms:created xsi:type="dcterms:W3CDTF">2015-12-22T03:10:18Z</dcterms:created>
  <dcterms:modified xsi:type="dcterms:W3CDTF">2016-01-06T07:28:54Z</dcterms:modified>
</cp:coreProperties>
</file>